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361" r:id="rId2"/>
    <p:sldId id="365" r:id="rId3"/>
    <p:sldId id="373" r:id="rId4"/>
    <p:sldId id="521" r:id="rId5"/>
    <p:sldId id="522" r:id="rId6"/>
    <p:sldId id="2737" r:id="rId7"/>
    <p:sldId id="2750" r:id="rId8"/>
    <p:sldId id="2736" r:id="rId9"/>
    <p:sldId id="2755" r:id="rId10"/>
    <p:sldId id="2749" r:id="rId11"/>
    <p:sldId id="2739" r:id="rId12"/>
    <p:sldId id="2757" r:id="rId13"/>
    <p:sldId id="2753" r:id="rId14"/>
    <p:sldId id="2740" r:id="rId15"/>
    <p:sldId id="2741" r:id="rId16"/>
    <p:sldId id="2743" r:id="rId17"/>
    <p:sldId id="2756" r:id="rId18"/>
    <p:sldId id="2742" r:id="rId19"/>
    <p:sldId id="2745" r:id="rId20"/>
    <p:sldId id="2754" r:id="rId21"/>
    <p:sldId id="2752" r:id="rId22"/>
    <p:sldId id="607" r:id="rId23"/>
    <p:sldId id="520" r:id="rId24"/>
    <p:sldId id="524" r:id="rId25"/>
    <p:sldId id="529" r:id="rId26"/>
    <p:sldId id="526" r:id="rId27"/>
    <p:sldId id="2751" r:id="rId28"/>
    <p:sldId id="2744" r:id="rId29"/>
    <p:sldId id="2735" r:id="rId30"/>
    <p:sldId id="370" r:id="rId31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65"/>
            <p14:sldId id="373"/>
            <p14:sldId id="521"/>
            <p14:sldId id="522"/>
            <p14:sldId id="2737"/>
            <p14:sldId id="2750"/>
            <p14:sldId id="2736"/>
            <p14:sldId id="2755"/>
            <p14:sldId id="2749"/>
            <p14:sldId id="2739"/>
            <p14:sldId id="2757"/>
            <p14:sldId id="2753"/>
            <p14:sldId id="2740"/>
            <p14:sldId id="2741"/>
            <p14:sldId id="2743"/>
            <p14:sldId id="2756"/>
            <p14:sldId id="2742"/>
            <p14:sldId id="2745"/>
            <p14:sldId id="2754"/>
            <p14:sldId id="2752"/>
            <p14:sldId id="607"/>
            <p14:sldId id="520"/>
            <p14:sldId id="524"/>
            <p14:sldId id="529"/>
            <p14:sldId id="526"/>
            <p14:sldId id="2751"/>
            <p14:sldId id="2744"/>
            <p14:sldId id="2735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3012" autoAdjust="0"/>
    <p:restoredTop sz="96005" autoAdjust="0"/>
  </p:normalViewPr>
  <p:slideViewPr>
    <p:cSldViewPr snapToGrid="0" snapToObjects="1">
      <p:cViewPr varScale="1">
        <p:scale>
          <a:sx n="74" d="100"/>
          <a:sy n="74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B7C089-D485-4ED4-A0BD-C16CA71D7C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FDF807-3D75-4BE4-BC02-2A63ABB07688}">
      <dgm:prSet phldrT="[Text]"/>
      <dgm:spPr/>
      <dgm:t>
        <a:bodyPr/>
        <a:lstStyle/>
        <a:p>
          <a:r>
            <a:rPr lang="en-US" dirty="0"/>
            <a:t>GPT-3, GPT-4</a:t>
          </a:r>
        </a:p>
      </dgm:t>
    </dgm:pt>
    <dgm:pt modelId="{C59392EC-B7D6-4197-B593-7DB37D87725C}" type="parTrans" cxnId="{A6EA8E2F-473E-4093-A887-068B829580EA}">
      <dgm:prSet/>
      <dgm:spPr/>
      <dgm:t>
        <a:bodyPr/>
        <a:lstStyle/>
        <a:p>
          <a:endParaRPr lang="en-US"/>
        </a:p>
      </dgm:t>
    </dgm:pt>
    <dgm:pt modelId="{C60CC683-97EF-422B-851B-FC435DFFF55C}" type="sibTrans" cxnId="{A6EA8E2F-473E-4093-A887-068B829580EA}">
      <dgm:prSet/>
      <dgm:spPr/>
      <dgm:t>
        <a:bodyPr/>
        <a:lstStyle/>
        <a:p>
          <a:endParaRPr lang="en-US"/>
        </a:p>
      </dgm:t>
    </dgm:pt>
    <dgm:pt modelId="{997A2C51-765F-4B9E-A6E8-B1E06AB58462}">
      <dgm:prSet phldrT="[Text]"/>
      <dgm:spPr/>
      <dgm:t>
        <a:bodyPr/>
        <a:lstStyle/>
        <a:p>
          <a:r>
            <a:rPr lang="en-US" dirty="0"/>
            <a:t>Generative Transformer</a:t>
          </a:r>
        </a:p>
      </dgm:t>
    </dgm:pt>
    <dgm:pt modelId="{25839CE5-2133-4689-A27E-CF3FF417C91C}" type="parTrans" cxnId="{B8249A9D-81A6-409C-AF77-3E3DD9F463AD}">
      <dgm:prSet/>
      <dgm:spPr/>
      <dgm:t>
        <a:bodyPr/>
        <a:lstStyle/>
        <a:p>
          <a:endParaRPr lang="en-US"/>
        </a:p>
      </dgm:t>
    </dgm:pt>
    <dgm:pt modelId="{A460C045-DA71-4E12-906B-3988165FA08D}" type="sibTrans" cxnId="{B8249A9D-81A6-409C-AF77-3E3DD9F463AD}">
      <dgm:prSet/>
      <dgm:spPr/>
      <dgm:t>
        <a:bodyPr/>
        <a:lstStyle/>
        <a:p>
          <a:endParaRPr lang="en-US"/>
        </a:p>
      </dgm:t>
    </dgm:pt>
    <dgm:pt modelId="{9D4C5832-114E-4DEC-B3D6-F9D9CB60FB66}">
      <dgm:prSet phldrT="[Text]"/>
      <dgm:spPr/>
      <dgm:t>
        <a:bodyPr/>
        <a:lstStyle/>
        <a:p>
          <a:r>
            <a:rPr lang="en-US" dirty="0"/>
            <a:t>Codex</a:t>
          </a:r>
        </a:p>
      </dgm:t>
    </dgm:pt>
    <dgm:pt modelId="{7AC5AB5F-DE1C-4099-87E2-3F6C69F90C74}" type="parTrans" cxnId="{40DA86D4-122F-4397-8B50-65BD2EFBC2E1}">
      <dgm:prSet/>
      <dgm:spPr/>
      <dgm:t>
        <a:bodyPr/>
        <a:lstStyle/>
        <a:p>
          <a:endParaRPr lang="en-US"/>
        </a:p>
      </dgm:t>
    </dgm:pt>
    <dgm:pt modelId="{53DB9F05-C6DD-4D8A-8E7D-BA12620EC0A3}" type="sibTrans" cxnId="{40DA86D4-122F-4397-8B50-65BD2EFBC2E1}">
      <dgm:prSet/>
      <dgm:spPr/>
      <dgm:t>
        <a:bodyPr/>
        <a:lstStyle/>
        <a:p>
          <a:endParaRPr lang="en-US"/>
        </a:p>
      </dgm:t>
    </dgm:pt>
    <dgm:pt modelId="{AC60168D-2029-48C3-B23A-432F2D1700B8}">
      <dgm:prSet phldrT="[Text]"/>
      <dgm:spPr/>
      <dgm:t>
        <a:bodyPr/>
        <a:lstStyle/>
        <a:p>
          <a:r>
            <a:rPr lang="en-US" dirty="0"/>
            <a:t>Specialized GPT model</a:t>
          </a:r>
        </a:p>
      </dgm:t>
    </dgm:pt>
    <dgm:pt modelId="{2BE39EEB-C2FE-4D13-9FBB-88B94EB74CF9}" type="parTrans" cxnId="{427985DF-3BD1-4947-8A80-38544A02D708}">
      <dgm:prSet/>
      <dgm:spPr/>
      <dgm:t>
        <a:bodyPr/>
        <a:lstStyle/>
        <a:p>
          <a:endParaRPr lang="en-US"/>
        </a:p>
      </dgm:t>
    </dgm:pt>
    <dgm:pt modelId="{16BD9BB3-E659-4428-AD3B-FF9B439E5364}" type="sibTrans" cxnId="{427985DF-3BD1-4947-8A80-38544A02D708}">
      <dgm:prSet/>
      <dgm:spPr/>
      <dgm:t>
        <a:bodyPr/>
        <a:lstStyle/>
        <a:p>
          <a:endParaRPr lang="en-US"/>
        </a:p>
      </dgm:t>
    </dgm:pt>
    <dgm:pt modelId="{8097FD6A-8D87-4D5F-B318-F673133BDAA3}">
      <dgm:prSet phldrT="[Text]"/>
      <dgm:spPr/>
      <dgm:t>
        <a:bodyPr/>
        <a:lstStyle/>
        <a:p>
          <a:r>
            <a:rPr lang="en-US" dirty="0"/>
            <a:t>Text generation</a:t>
          </a:r>
        </a:p>
      </dgm:t>
    </dgm:pt>
    <dgm:pt modelId="{97C2A284-B478-4157-9121-05ECA07A7002}" type="parTrans" cxnId="{9E822D4C-0B27-4587-94B1-CFFC3494F190}">
      <dgm:prSet/>
      <dgm:spPr/>
      <dgm:t>
        <a:bodyPr/>
        <a:lstStyle/>
        <a:p>
          <a:endParaRPr lang="en-US"/>
        </a:p>
      </dgm:t>
    </dgm:pt>
    <dgm:pt modelId="{09F0D661-561C-460C-8C79-D4A27B5D5070}" type="sibTrans" cxnId="{9E822D4C-0B27-4587-94B1-CFFC3494F190}">
      <dgm:prSet/>
      <dgm:spPr/>
      <dgm:t>
        <a:bodyPr/>
        <a:lstStyle/>
        <a:p>
          <a:endParaRPr lang="en-US"/>
        </a:p>
      </dgm:t>
    </dgm:pt>
    <dgm:pt modelId="{87ADE9BA-1D70-42BD-BC25-D5383167E02C}">
      <dgm:prSet phldrT="[Text]"/>
      <dgm:spPr/>
      <dgm:t>
        <a:bodyPr/>
        <a:lstStyle/>
        <a:p>
          <a:r>
            <a:rPr lang="en-US" dirty="0"/>
            <a:t>ChatGPT is a specific implementation of GPT</a:t>
          </a:r>
        </a:p>
      </dgm:t>
    </dgm:pt>
    <dgm:pt modelId="{115D1161-EBD0-40BA-B0CD-EBF6BC05C328}" type="parTrans" cxnId="{7BD51768-FCB6-46E7-9784-EF90570CB769}">
      <dgm:prSet/>
      <dgm:spPr/>
      <dgm:t>
        <a:bodyPr/>
        <a:lstStyle/>
        <a:p>
          <a:endParaRPr lang="en-US"/>
        </a:p>
      </dgm:t>
    </dgm:pt>
    <dgm:pt modelId="{57100EE3-1448-4EFD-96AF-4802BD928E7D}" type="sibTrans" cxnId="{7BD51768-FCB6-46E7-9784-EF90570CB769}">
      <dgm:prSet/>
      <dgm:spPr/>
      <dgm:t>
        <a:bodyPr/>
        <a:lstStyle/>
        <a:p>
          <a:endParaRPr lang="en-US"/>
        </a:p>
      </dgm:t>
    </dgm:pt>
    <dgm:pt modelId="{5AB57B29-44CA-4589-A3B8-FF43A517A727}">
      <dgm:prSet phldrT="[Text]"/>
      <dgm:spPr/>
      <dgm:t>
        <a:bodyPr/>
        <a:lstStyle/>
        <a:p>
          <a:r>
            <a:rPr lang="en-US" dirty="0"/>
            <a:t>Source code generation</a:t>
          </a:r>
        </a:p>
      </dgm:t>
    </dgm:pt>
    <dgm:pt modelId="{0AF18A8A-2200-44B4-A416-109692D28D76}" type="parTrans" cxnId="{C42A6DE4-C78D-41AB-B72D-A3BC50EB83CA}">
      <dgm:prSet/>
      <dgm:spPr/>
      <dgm:t>
        <a:bodyPr/>
        <a:lstStyle/>
        <a:p>
          <a:endParaRPr lang="en-US"/>
        </a:p>
      </dgm:t>
    </dgm:pt>
    <dgm:pt modelId="{46DA5B7B-8ABC-44AF-AC48-4F11C07418C5}" type="sibTrans" cxnId="{C42A6DE4-C78D-41AB-B72D-A3BC50EB83CA}">
      <dgm:prSet/>
      <dgm:spPr/>
      <dgm:t>
        <a:bodyPr/>
        <a:lstStyle/>
        <a:p>
          <a:endParaRPr lang="en-US"/>
        </a:p>
      </dgm:t>
    </dgm:pt>
    <dgm:pt modelId="{6B929375-B87C-4EF1-A2A1-2CAD5FB35CBA}">
      <dgm:prSet phldrT="[Text]"/>
      <dgm:spPr/>
      <dgm:t>
        <a:bodyPr/>
        <a:lstStyle/>
        <a:p>
          <a:r>
            <a:rPr lang="en-US" dirty="0"/>
            <a:t>GitHub Copilot (X)</a:t>
          </a:r>
        </a:p>
      </dgm:t>
    </dgm:pt>
    <dgm:pt modelId="{6EA539C1-DCA2-4842-A206-D870F0A41715}" type="parTrans" cxnId="{E8AEBABF-AF15-47CE-AB93-F335CB5A8364}">
      <dgm:prSet/>
      <dgm:spPr/>
      <dgm:t>
        <a:bodyPr/>
        <a:lstStyle/>
        <a:p>
          <a:endParaRPr lang="en-US"/>
        </a:p>
      </dgm:t>
    </dgm:pt>
    <dgm:pt modelId="{83D9813B-FAEF-4392-896C-951CF7F92D81}" type="sibTrans" cxnId="{E8AEBABF-AF15-47CE-AB93-F335CB5A8364}">
      <dgm:prSet/>
      <dgm:spPr/>
      <dgm:t>
        <a:bodyPr/>
        <a:lstStyle/>
        <a:p>
          <a:endParaRPr lang="en-US"/>
        </a:p>
      </dgm:t>
    </dgm:pt>
    <dgm:pt modelId="{732031D4-25DE-4163-9576-96B5B4203101}">
      <dgm:prSet phldrT="[Text]"/>
      <dgm:spPr/>
      <dgm:t>
        <a:bodyPr/>
        <a:lstStyle/>
        <a:p>
          <a:r>
            <a:rPr lang="en-US" dirty="0"/>
            <a:t>DALL-E</a:t>
          </a:r>
        </a:p>
      </dgm:t>
    </dgm:pt>
    <dgm:pt modelId="{5387910A-93FA-45A1-ACB9-221EEDDD8338}" type="parTrans" cxnId="{B31C4179-3355-4057-8F16-4AC1034158B3}">
      <dgm:prSet/>
      <dgm:spPr/>
      <dgm:t>
        <a:bodyPr/>
        <a:lstStyle/>
        <a:p>
          <a:endParaRPr lang="en-US"/>
        </a:p>
      </dgm:t>
    </dgm:pt>
    <dgm:pt modelId="{479FF195-8285-47C7-81FE-5E7EDEA0B91E}" type="sibTrans" cxnId="{B31C4179-3355-4057-8F16-4AC1034158B3}">
      <dgm:prSet/>
      <dgm:spPr/>
      <dgm:t>
        <a:bodyPr/>
        <a:lstStyle/>
        <a:p>
          <a:endParaRPr lang="en-US"/>
        </a:p>
      </dgm:t>
    </dgm:pt>
    <dgm:pt modelId="{66D84F8D-653F-45F9-9B9B-D6CE6BD683B0}">
      <dgm:prSet phldrT="[Text]"/>
      <dgm:spPr/>
      <dgm:t>
        <a:bodyPr/>
        <a:lstStyle/>
        <a:p>
          <a:r>
            <a:rPr lang="en-US" dirty="0"/>
            <a:t>Specialized GPT model</a:t>
          </a:r>
        </a:p>
      </dgm:t>
    </dgm:pt>
    <dgm:pt modelId="{263A8203-23FD-4E61-BEA7-0BBCE270D97A}" type="parTrans" cxnId="{9444B8E9-C9E4-4BCD-A31D-B4A80EE30FA5}">
      <dgm:prSet/>
      <dgm:spPr/>
      <dgm:t>
        <a:bodyPr/>
        <a:lstStyle/>
        <a:p>
          <a:endParaRPr lang="en-US"/>
        </a:p>
      </dgm:t>
    </dgm:pt>
    <dgm:pt modelId="{9438FA97-56AB-46D4-B4C0-B21190723661}" type="sibTrans" cxnId="{9444B8E9-C9E4-4BCD-A31D-B4A80EE30FA5}">
      <dgm:prSet/>
      <dgm:spPr/>
      <dgm:t>
        <a:bodyPr/>
        <a:lstStyle/>
        <a:p>
          <a:endParaRPr lang="en-US"/>
        </a:p>
      </dgm:t>
    </dgm:pt>
    <dgm:pt modelId="{89CF41D4-B563-4755-9062-9AA254F00705}">
      <dgm:prSet phldrT="[Text]"/>
      <dgm:spPr/>
      <dgm:t>
        <a:bodyPr/>
        <a:lstStyle/>
        <a:p>
          <a:r>
            <a:rPr lang="en-US" dirty="0"/>
            <a:t>Image generation</a:t>
          </a:r>
        </a:p>
      </dgm:t>
    </dgm:pt>
    <dgm:pt modelId="{C74F2806-4504-4550-9A79-0F1D6C5BDCED}" type="parTrans" cxnId="{B10EE38E-3CD4-45D8-B061-15441F11EE79}">
      <dgm:prSet/>
      <dgm:spPr/>
      <dgm:t>
        <a:bodyPr/>
        <a:lstStyle/>
        <a:p>
          <a:endParaRPr lang="en-US"/>
        </a:p>
      </dgm:t>
    </dgm:pt>
    <dgm:pt modelId="{34EAF4DC-0F27-46B3-AFEB-5FC76F04CE62}" type="sibTrans" cxnId="{B10EE38E-3CD4-45D8-B061-15441F11EE79}">
      <dgm:prSet/>
      <dgm:spPr/>
      <dgm:t>
        <a:bodyPr/>
        <a:lstStyle/>
        <a:p>
          <a:endParaRPr lang="en-US"/>
        </a:p>
      </dgm:t>
    </dgm:pt>
    <dgm:pt modelId="{EE9727D4-4A80-4826-A97B-691BA347C1A5}" type="pres">
      <dgm:prSet presAssocID="{89B7C089-D485-4ED4-A0BD-C16CA71D7CBE}" presName="linear" presStyleCnt="0">
        <dgm:presLayoutVars>
          <dgm:animLvl val="lvl"/>
          <dgm:resizeHandles val="exact"/>
        </dgm:presLayoutVars>
      </dgm:prSet>
      <dgm:spPr/>
    </dgm:pt>
    <dgm:pt modelId="{573F6879-BEC1-4878-A298-70D8CA6BFAE8}" type="pres">
      <dgm:prSet presAssocID="{D2FDF807-3D75-4BE4-BC02-2A63ABB076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94CD800-DABD-499F-97A7-0272FC8006EE}" type="pres">
      <dgm:prSet presAssocID="{D2FDF807-3D75-4BE4-BC02-2A63ABB07688}" presName="childText" presStyleLbl="revTx" presStyleIdx="0" presStyleCnt="3">
        <dgm:presLayoutVars>
          <dgm:bulletEnabled val="1"/>
        </dgm:presLayoutVars>
      </dgm:prSet>
      <dgm:spPr/>
    </dgm:pt>
    <dgm:pt modelId="{6CF9AD01-73BF-4B79-9F78-2A64C6BD3339}" type="pres">
      <dgm:prSet presAssocID="{9D4C5832-114E-4DEC-B3D6-F9D9CB60FB6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5B0A3AD-66AA-447B-8FC6-F29C57E406F4}" type="pres">
      <dgm:prSet presAssocID="{9D4C5832-114E-4DEC-B3D6-F9D9CB60FB66}" presName="childText" presStyleLbl="revTx" presStyleIdx="1" presStyleCnt="3">
        <dgm:presLayoutVars>
          <dgm:bulletEnabled val="1"/>
        </dgm:presLayoutVars>
      </dgm:prSet>
      <dgm:spPr/>
    </dgm:pt>
    <dgm:pt modelId="{F0535849-78E6-4A19-BCED-954726A82787}" type="pres">
      <dgm:prSet presAssocID="{732031D4-25DE-4163-9576-96B5B420310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41DC448-D10E-4BAE-BB65-39A9B65C4172}" type="pres">
      <dgm:prSet presAssocID="{732031D4-25DE-4163-9576-96B5B420310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1DEBB02-3FC0-4E7A-B428-E07A8CC2EA4B}" type="presOf" srcId="{D2FDF807-3D75-4BE4-BC02-2A63ABB07688}" destId="{573F6879-BEC1-4878-A298-70D8CA6BFAE8}" srcOrd="0" destOrd="0" presId="urn:microsoft.com/office/officeart/2005/8/layout/vList2"/>
    <dgm:cxn modelId="{AD2FF21B-0DA1-43D6-9426-4387D441DEAD}" type="presOf" srcId="{87ADE9BA-1D70-42BD-BC25-D5383167E02C}" destId="{E94CD800-DABD-499F-97A7-0272FC8006EE}" srcOrd="0" destOrd="2" presId="urn:microsoft.com/office/officeart/2005/8/layout/vList2"/>
    <dgm:cxn modelId="{A6EA8E2F-473E-4093-A887-068B829580EA}" srcId="{89B7C089-D485-4ED4-A0BD-C16CA71D7CBE}" destId="{D2FDF807-3D75-4BE4-BC02-2A63ABB07688}" srcOrd="0" destOrd="0" parTransId="{C59392EC-B7D6-4197-B593-7DB37D87725C}" sibTransId="{C60CC683-97EF-422B-851B-FC435DFFF55C}"/>
    <dgm:cxn modelId="{A97BC232-ADCE-4D5E-B486-8A3697463EC1}" type="presOf" srcId="{5AB57B29-44CA-4589-A3B8-FF43A517A727}" destId="{35B0A3AD-66AA-447B-8FC6-F29C57E406F4}" srcOrd="0" destOrd="1" presId="urn:microsoft.com/office/officeart/2005/8/layout/vList2"/>
    <dgm:cxn modelId="{41F6553B-E935-4C04-B084-FC0E4B1F63CC}" type="presOf" srcId="{6B929375-B87C-4EF1-A2A1-2CAD5FB35CBA}" destId="{35B0A3AD-66AA-447B-8FC6-F29C57E406F4}" srcOrd="0" destOrd="2" presId="urn:microsoft.com/office/officeart/2005/8/layout/vList2"/>
    <dgm:cxn modelId="{C8E4FA5F-62D0-41BD-A6DA-EB89F62DE00F}" type="presOf" srcId="{AC60168D-2029-48C3-B23A-432F2D1700B8}" destId="{35B0A3AD-66AA-447B-8FC6-F29C57E406F4}" srcOrd="0" destOrd="0" presId="urn:microsoft.com/office/officeart/2005/8/layout/vList2"/>
    <dgm:cxn modelId="{0C0DDD44-FF88-4F0D-A360-46F1377A4265}" type="presOf" srcId="{89CF41D4-B563-4755-9062-9AA254F00705}" destId="{F41DC448-D10E-4BAE-BB65-39A9B65C4172}" srcOrd="0" destOrd="1" presId="urn:microsoft.com/office/officeart/2005/8/layout/vList2"/>
    <dgm:cxn modelId="{799D6065-0327-4A3B-A52A-28907B37A694}" type="presOf" srcId="{732031D4-25DE-4163-9576-96B5B4203101}" destId="{F0535849-78E6-4A19-BCED-954726A82787}" srcOrd="0" destOrd="0" presId="urn:microsoft.com/office/officeart/2005/8/layout/vList2"/>
    <dgm:cxn modelId="{46DDFD45-7B60-4AF0-A116-C20CAE3043E6}" type="presOf" srcId="{9D4C5832-114E-4DEC-B3D6-F9D9CB60FB66}" destId="{6CF9AD01-73BF-4B79-9F78-2A64C6BD3339}" srcOrd="0" destOrd="0" presId="urn:microsoft.com/office/officeart/2005/8/layout/vList2"/>
    <dgm:cxn modelId="{7BD51768-FCB6-46E7-9784-EF90570CB769}" srcId="{D2FDF807-3D75-4BE4-BC02-2A63ABB07688}" destId="{87ADE9BA-1D70-42BD-BC25-D5383167E02C}" srcOrd="2" destOrd="0" parTransId="{115D1161-EBD0-40BA-B0CD-EBF6BC05C328}" sibTransId="{57100EE3-1448-4EFD-96AF-4802BD928E7D}"/>
    <dgm:cxn modelId="{9E822D4C-0B27-4587-94B1-CFFC3494F190}" srcId="{D2FDF807-3D75-4BE4-BC02-2A63ABB07688}" destId="{8097FD6A-8D87-4D5F-B318-F673133BDAA3}" srcOrd="1" destOrd="0" parTransId="{97C2A284-B478-4157-9121-05ECA07A7002}" sibTransId="{09F0D661-561C-460C-8C79-D4A27B5D5070}"/>
    <dgm:cxn modelId="{B31C4179-3355-4057-8F16-4AC1034158B3}" srcId="{89B7C089-D485-4ED4-A0BD-C16CA71D7CBE}" destId="{732031D4-25DE-4163-9576-96B5B4203101}" srcOrd="2" destOrd="0" parTransId="{5387910A-93FA-45A1-ACB9-221EEDDD8338}" sibTransId="{479FF195-8285-47C7-81FE-5E7EDEA0B91E}"/>
    <dgm:cxn modelId="{78923C8A-F7EE-4883-868B-F9FC9DF31E48}" type="presOf" srcId="{8097FD6A-8D87-4D5F-B318-F673133BDAA3}" destId="{E94CD800-DABD-499F-97A7-0272FC8006EE}" srcOrd="0" destOrd="1" presId="urn:microsoft.com/office/officeart/2005/8/layout/vList2"/>
    <dgm:cxn modelId="{B10EE38E-3CD4-45D8-B061-15441F11EE79}" srcId="{732031D4-25DE-4163-9576-96B5B4203101}" destId="{89CF41D4-B563-4755-9062-9AA254F00705}" srcOrd="1" destOrd="0" parTransId="{C74F2806-4504-4550-9A79-0F1D6C5BDCED}" sibTransId="{34EAF4DC-0F27-46B3-AFEB-5FC76F04CE62}"/>
    <dgm:cxn modelId="{62BCC194-DC99-4678-BD00-ABFE6849B788}" type="presOf" srcId="{997A2C51-765F-4B9E-A6E8-B1E06AB58462}" destId="{E94CD800-DABD-499F-97A7-0272FC8006EE}" srcOrd="0" destOrd="0" presId="urn:microsoft.com/office/officeart/2005/8/layout/vList2"/>
    <dgm:cxn modelId="{B8249A9D-81A6-409C-AF77-3E3DD9F463AD}" srcId="{D2FDF807-3D75-4BE4-BC02-2A63ABB07688}" destId="{997A2C51-765F-4B9E-A6E8-B1E06AB58462}" srcOrd="0" destOrd="0" parTransId="{25839CE5-2133-4689-A27E-CF3FF417C91C}" sibTransId="{A460C045-DA71-4E12-906B-3988165FA08D}"/>
    <dgm:cxn modelId="{420E73AA-C401-4A91-9629-73EB09006D7D}" type="presOf" srcId="{66D84F8D-653F-45F9-9B9B-D6CE6BD683B0}" destId="{F41DC448-D10E-4BAE-BB65-39A9B65C4172}" srcOrd="0" destOrd="0" presId="urn:microsoft.com/office/officeart/2005/8/layout/vList2"/>
    <dgm:cxn modelId="{AE7E76AD-94E4-42B6-8E1E-CC78AF806EAF}" type="presOf" srcId="{89B7C089-D485-4ED4-A0BD-C16CA71D7CBE}" destId="{EE9727D4-4A80-4826-A97B-691BA347C1A5}" srcOrd="0" destOrd="0" presId="urn:microsoft.com/office/officeart/2005/8/layout/vList2"/>
    <dgm:cxn modelId="{E8AEBABF-AF15-47CE-AB93-F335CB5A8364}" srcId="{9D4C5832-114E-4DEC-B3D6-F9D9CB60FB66}" destId="{6B929375-B87C-4EF1-A2A1-2CAD5FB35CBA}" srcOrd="2" destOrd="0" parTransId="{6EA539C1-DCA2-4842-A206-D870F0A41715}" sibTransId="{83D9813B-FAEF-4392-896C-951CF7F92D81}"/>
    <dgm:cxn modelId="{40DA86D4-122F-4397-8B50-65BD2EFBC2E1}" srcId="{89B7C089-D485-4ED4-A0BD-C16CA71D7CBE}" destId="{9D4C5832-114E-4DEC-B3D6-F9D9CB60FB66}" srcOrd="1" destOrd="0" parTransId="{7AC5AB5F-DE1C-4099-87E2-3F6C69F90C74}" sibTransId="{53DB9F05-C6DD-4D8A-8E7D-BA12620EC0A3}"/>
    <dgm:cxn modelId="{427985DF-3BD1-4947-8A80-38544A02D708}" srcId="{9D4C5832-114E-4DEC-B3D6-F9D9CB60FB66}" destId="{AC60168D-2029-48C3-B23A-432F2D1700B8}" srcOrd="0" destOrd="0" parTransId="{2BE39EEB-C2FE-4D13-9FBB-88B94EB74CF9}" sibTransId="{16BD9BB3-E659-4428-AD3B-FF9B439E5364}"/>
    <dgm:cxn modelId="{C42A6DE4-C78D-41AB-B72D-A3BC50EB83CA}" srcId="{9D4C5832-114E-4DEC-B3D6-F9D9CB60FB66}" destId="{5AB57B29-44CA-4589-A3B8-FF43A517A727}" srcOrd="1" destOrd="0" parTransId="{0AF18A8A-2200-44B4-A416-109692D28D76}" sibTransId="{46DA5B7B-8ABC-44AF-AC48-4F11C07418C5}"/>
    <dgm:cxn modelId="{9444B8E9-C9E4-4BCD-A31D-B4A80EE30FA5}" srcId="{732031D4-25DE-4163-9576-96B5B4203101}" destId="{66D84F8D-653F-45F9-9B9B-D6CE6BD683B0}" srcOrd="0" destOrd="0" parTransId="{263A8203-23FD-4E61-BEA7-0BBCE270D97A}" sibTransId="{9438FA97-56AB-46D4-B4C0-B21190723661}"/>
    <dgm:cxn modelId="{5A8DE58C-5286-4DD4-ADDE-29533B564E21}" type="presParOf" srcId="{EE9727D4-4A80-4826-A97B-691BA347C1A5}" destId="{573F6879-BEC1-4878-A298-70D8CA6BFAE8}" srcOrd="0" destOrd="0" presId="urn:microsoft.com/office/officeart/2005/8/layout/vList2"/>
    <dgm:cxn modelId="{CCCCD318-4A81-4360-95D7-99F8A84DF23A}" type="presParOf" srcId="{EE9727D4-4A80-4826-A97B-691BA347C1A5}" destId="{E94CD800-DABD-499F-97A7-0272FC8006EE}" srcOrd="1" destOrd="0" presId="urn:microsoft.com/office/officeart/2005/8/layout/vList2"/>
    <dgm:cxn modelId="{FD1D1808-2EDD-4531-87FF-944DD2A4C55E}" type="presParOf" srcId="{EE9727D4-4A80-4826-A97B-691BA347C1A5}" destId="{6CF9AD01-73BF-4B79-9F78-2A64C6BD3339}" srcOrd="2" destOrd="0" presId="urn:microsoft.com/office/officeart/2005/8/layout/vList2"/>
    <dgm:cxn modelId="{A7C37F24-ADFE-41E4-AF94-E10838D9BF12}" type="presParOf" srcId="{EE9727D4-4A80-4826-A97B-691BA347C1A5}" destId="{35B0A3AD-66AA-447B-8FC6-F29C57E406F4}" srcOrd="3" destOrd="0" presId="urn:microsoft.com/office/officeart/2005/8/layout/vList2"/>
    <dgm:cxn modelId="{BBCFA42E-A1D8-4BE6-A5F3-C9725260B7AE}" type="presParOf" srcId="{EE9727D4-4A80-4826-A97B-691BA347C1A5}" destId="{F0535849-78E6-4A19-BCED-954726A82787}" srcOrd="4" destOrd="0" presId="urn:microsoft.com/office/officeart/2005/8/layout/vList2"/>
    <dgm:cxn modelId="{4A408CA5-BD0F-4D74-8858-8517804DC215}" type="presParOf" srcId="{EE9727D4-4A80-4826-A97B-691BA347C1A5}" destId="{F41DC448-D10E-4BAE-BB65-39A9B65C417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F6879-BEC1-4878-A298-70D8CA6BFAE8}">
      <dsp:nvSpPr>
        <dsp:cNvPr id="0" name=""/>
        <dsp:cNvSpPr/>
      </dsp:nvSpPr>
      <dsp:spPr>
        <a:xfrm>
          <a:off x="0" y="81331"/>
          <a:ext cx="12192000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GPT-3, GPT-4</a:t>
          </a:r>
        </a:p>
      </dsp:txBody>
      <dsp:txXfrm>
        <a:off x="52688" y="134019"/>
        <a:ext cx="12086624" cy="973949"/>
      </dsp:txXfrm>
    </dsp:sp>
    <dsp:sp modelId="{E94CD800-DABD-499F-97A7-0272FC8006EE}">
      <dsp:nvSpPr>
        <dsp:cNvPr id="0" name=""/>
        <dsp:cNvSpPr/>
      </dsp:nvSpPr>
      <dsp:spPr>
        <a:xfrm>
          <a:off x="0" y="1160656"/>
          <a:ext cx="12192000" cy="1769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Generative Transformer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Text generation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ChatGPT is a specific implementation of GPT</a:t>
          </a:r>
        </a:p>
      </dsp:txBody>
      <dsp:txXfrm>
        <a:off x="0" y="1160656"/>
        <a:ext cx="12192000" cy="1769849"/>
      </dsp:txXfrm>
    </dsp:sp>
    <dsp:sp modelId="{6CF9AD01-73BF-4B79-9F78-2A64C6BD3339}">
      <dsp:nvSpPr>
        <dsp:cNvPr id="0" name=""/>
        <dsp:cNvSpPr/>
      </dsp:nvSpPr>
      <dsp:spPr>
        <a:xfrm>
          <a:off x="0" y="2930506"/>
          <a:ext cx="12192000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Codex</a:t>
          </a:r>
        </a:p>
      </dsp:txBody>
      <dsp:txXfrm>
        <a:off x="52688" y="2983194"/>
        <a:ext cx="12086624" cy="973949"/>
      </dsp:txXfrm>
    </dsp:sp>
    <dsp:sp modelId="{35B0A3AD-66AA-447B-8FC6-F29C57E406F4}">
      <dsp:nvSpPr>
        <dsp:cNvPr id="0" name=""/>
        <dsp:cNvSpPr/>
      </dsp:nvSpPr>
      <dsp:spPr>
        <a:xfrm>
          <a:off x="0" y="4009831"/>
          <a:ext cx="12192000" cy="1769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Specialized GPT model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Source code generation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GitHub Copilot (X)</a:t>
          </a:r>
        </a:p>
      </dsp:txBody>
      <dsp:txXfrm>
        <a:off x="0" y="4009831"/>
        <a:ext cx="12192000" cy="1769849"/>
      </dsp:txXfrm>
    </dsp:sp>
    <dsp:sp modelId="{F0535849-78E6-4A19-BCED-954726A82787}">
      <dsp:nvSpPr>
        <dsp:cNvPr id="0" name=""/>
        <dsp:cNvSpPr/>
      </dsp:nvSpPr>
      <dsp:spPr>
        <a:xfrm>
          <a:off x="0" y="5779681"/>
          <a:ext cx="12192000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DALL-E</a:t>
          </a:r>
        </a:p>
      </dsp:txBody>
      <dsp:txXfrm>
        <a:off x="52688" y="5832369"/>
        <a:ext cx="12086624" cy="973949"/>
      </dsp:txXfrm>
    </dsp:sp>
    <dsp:sp modelId="{F41DC448-D10E-4BAE-BB65-39A9B65C4172}">
      <dsp:nvSpPr>
        <dsp:cNvPr id="0" name=""/>
        <dsp:cNvSpPr/>
      </dsp:nvSpPr>
      <dsp:spPr>
        <a:xfrm>
          <a:off x="0" y="6859006"/>
          <a:ext cx="12192000" cy="118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Specialized GPT model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Image generation</a:t>
          </a:r>
        </a:p>
      </dsp:txBody>
      <dsp:txXfrm>
        <a:off x="0" y="6859006"/>
        <a:ext cx="12192000" cy="1187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Sat, 4/29/2023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</p:spPr>
        <p:txBody>
          <a:bodyPr/>
          <a:lstStyle>
            <a:lvl1pPr algn="l">
              <a:defRPr sz="4800" b="1" i="0">
                <a:latin typeface="PS TT Commons" panose="02000506040000020004" pitchFamily="2" charset="77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6733939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</p:spPr>
        <p:txBody>
          <a:bodyPr/>
          <a:lstStyle>
            <a:lvl1pPr algn="l">
              <a:defRPr sz="4800" b="1" i="0">
                <a:latin typeface="PS TT Commons" panose="02000506040000020004" pitchFamily="2" charset="77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0539728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t="-6887" b="6887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39" y="2438401"/>
            <a:ext cx="6301361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438401"/>
            <a:ext cx="939639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</p:spPr>
        <p:txBody>
          <a:bodyPr/>
          <a:lstStyle>
            <a:lvl1pPr algn="l">
              <a:defRPr sz="4800" b="1" i="0">
                <a:latin typeface="PS TT Commons" panose="02000506040000020004" pitchFamily="2" charset="77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10705722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  <p:sldLayoutId id="2147483741" r:id="rId61"/>
    <p:sldLayoutId id="2147483742" r:id="rId62"/>
    <p:sldLayoutId id="2147483743" r:id="rId63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principalspov.blogspot.com/2014/12/the-three-questions.html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ChatGPT and GitHub Copilot</a:t>
            </a:r>
            <a:br>
              <a:rPr lang="en-US" sz="8000" dirty="0"/>
            </a:br>
            <a:r>
              <a:rPr lang="en-US" sz="8000" dirty="0"/>
              <a:t>in Four Hours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C7DB3-7BB5-99BE-18E2-3FD83C8BA98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GPT Subtypes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B1F3-60F3-6DFD-51C0-B085A675F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9840" y="875763"/>
            <a:ext cx="9763760" cy="8707660"/>
          </a:xfrm>
        </p:spPr>
        <p:txBody>
          <a:bodyPr/>
          <a:lstStyle/>
          <a:p>
            <a:r>
              <a:rPr lang="en-US" dirty="0"/>
              <a:t>GPT has several subtypes designed to trade between accuracy, performance, and price</a:t>
            </a:r>
          </a:p>
          <a:p>
            <a:pPr lvl="1"/>
            <a:r>
              <a:rPr lang="en-US" dirty="0"/>
              <a:t>Ada: 2.7 billion parameters</a:t>
            </a:r>
          </a:p>
          <a:p>
            <a:pPr lvl="1"/>
            <a:r>
              <a:rPr lang="en-US" dirty="0"/>
              <a:t>Babbage: 6.7 billion parameters</a:t>
            </a:r>
          </a:p>
          <a:p>
            <a:pPr lvl="1"/>
            <a:r>
              <a:rPr lang="en-US" dirty="0"/>
              <a:t>Curie: 13 billion parameters</a:t>
            </a:r>
          </a:p>
          <a:p>
            <a:pPr lvl="1"/>
            <a:r>
              <a:rPr lang="en-US" dirty="0"/>
              <a:t>Davinci: 175 billion parameters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AF476B-EA60-A00B-1183-B2876C48FCC1}"/>
              </a:ext>
            </a:extLst>
          </p:cNvPr>
          <p:cNvGrpSpPr/>
          <p:nvPr/>
        </p:nvGrpSpPr>
        <p:grpSpPr>
          <a:xfrm>
            <a:off x="2240834" y="6225278"/>
            <a:ext cx="2886347" cy="3143192"/>
            <a:chOff x="2240834" y="5826033"/>
            <a:chExt cx="2886347" cy="3143192"/>
          </a:xfrm>
        </p:grpSpPr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500066D-E7F3-70F7-AB8E-2BEABABA1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0834" y="5826033"/>
              <a:ext cx="2886347" cy="28863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C259B-2C53-47A5-8BCE-32E0D8DB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0834" y="8467449"/>
              <a:ext cx="2331166" cy="501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110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9C0B87-7716-3A84-17A2-1F270299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Integrations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9570E-54C6-5341-8686-957F65B2A4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chat.openai.com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2DE3D-9883-9F39-A6DD-408CBE4073E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ChatGPT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B1877-33EB-60F5-41B2-51ADCA0BD5E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Bing.com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AA35CD-2AAE-2F02-8674-5D3B13A68DEA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Teams Premium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B68BDA-3F08-8F59-A6F5-B7789154DAB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Salesforce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5DCDD1-2AD4-9253-C1D4-F6876DDA4040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Community development</a:t>
            </a:r>
          </a:p>
        </p:txBody>
      </p:sp>
    </p:spTree>
    <p:extLst>
      <p:ext uri="{BB962C8B-B14F-4D97-AF65-F5344CB8AC3E}">
        <p14:creationId xmlns:p14="http://schemas.microsoft.com/office/powerpoint/2010/main" val="34323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  <p:bldP spid="8" grpId="0" uiExpand="1" build="p" animBg="1"/>
      <p:bldP spid="9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DB387-649B-27AB-41B9-879BBF77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Bing</a:t>
            </a:r>
          </a:p>
        </p:txBody>
      </p:sp>
    </p:spTree>
    <p:extLst>
      <p:ext uri="{BB962C8B-B14F-4D97-AF65-F5344CB8AC3E}">
        <p14:creationId xmlns:p14="http://schemas.microsoft.com/office/powerpoint/2010/main" val="394149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DB387-649B-27AB-41B9-879BBF77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OpenAI</a:t>
            </a:r>
            <a:r>
              <a:rPr lang="en-US" dirty="0"/>
              <a:t> Service</a:t>
            </a:r>
          </a:p>
        </p:txBody>
      </p:sp>
      <p:pic>
        <p:nvPicPr>
          <p:cNvPr id="7" name="Picture 6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9AC0AB04-DFEA-EC99-4198-CA3C5BC6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91" y="2034861"/>
            <a:ext cx="14343217" cy="70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38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</a:t>
            </a:r>
            <a:r>
              <a:rPr lang="en-US" dirty="0" err="1"/>
              <a:t>ChatGPT</a:t>
            </a:r>
            <a:endParaRPr lang="en-US" b="1" dirty="0">
              <a:latin typeface="PS TT Commons" panose="02000506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090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C7DB3-7BB5-99BE-18E2-3FD83C8BA98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Get Started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B1F3-60F3-6DFD-51C0-B085A675F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9840" y="875763"/>
            <a:ext cx="9763760" cy="8707660"/>
          </a:xfrm>
        </p:spPr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is free to use (but throttled)</a:t>
            </a:r>
          </a:p>
          <a:p>
            <a:r>
              <a:rPr lang="en-US" dirty="0" err="1"/>
              <a:t>ChatGPT</a:t>
            </a:r>
            <a:r>
              <a:rPr lang="en-US" dirty="0"/>
              <a:t> Plus: $20/month</a:t>
            </a:r>
          </a:p>
          <a:p>
            <a:r>
              <a:rPr lang="en-US" dirty="0" err="1"/>
              <a:t>ChatGPT</a:t>
            </a:r>
            <a:r>
              <a:rPr lang="en-US" dirty="0"/>
              <a:t> API:</a:t>
            </a:r>
          </a:p>
          <a:p>
            <a:pPr lvl="1"/>
            <a:r>
              <a:rPr lang="en-US" dirty="0"/>
              <a:t>$0.002 / 1,000 tokens</a:t>
            </a:r>
          </a:p>
          <a:p>
            <a:pPr lvl="1"/>
            <a:r>
              <a:rPr lang="en-US" dirty="0"/>
              <a:t>Tokens are word fragments</a:t>
            </a:r>
          </a:p>
          <a:p>
            <a:r>
              <a:rPr lang="en-US" dirty="0"/>
              <a:t>Token limits (prompt + completion)</a:t>
            </a:r>
          </a:p>
          <a:p>
            <a:pPr lvl="1"/>
            <a:r>
              <a:rPr lang="en-US" dirty="0"/>
              <a:t>GPT-3: 4,096</a:t>
            </a:r>
          </a:p>
          <a:p>
            <a:pPr lvl="1"/>
            <a:r>
              <a:rPr lang="en-US" dirty="0"/>
              <a:t>GPT-4</a:t>
            </a:r>
            <a:r>
              <a:rPr lang="en-US"/>
              <a:t>: 32,000</a:t>
            </a:r>
          </a:p>
          <a:p>
            <a:r>
              <a:rPr lang="en-US"/>
              <a:t>Remember </a:t>
            </a:r>
            <a:r>
              <a:rPr lang="en-US" dirty="0"/>
              <a:t>GPT keeps session history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AF476B-EA60-A00B-1183-B2876C48FCC1}"/>
              </a:ext>
            </a:extLst>
          </p:cNvPr>
          <p:cNvGrpSpPr/>
          <p:nvPr/>
        </p:nvGrpSpPr>
        <p:grpSpPr>
          <a:xfrm>
            <a:off x="2240834" y="6225278"/>
            <a:ext cx="2886347" cy="3143192"/>
            <a:chOff x="2240834" y="5826033"/>
            <a:chExt cx="2886347" cy="3143192"/>
          </a:xfrm>
        </p:grpSpPr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500066D-E7F3-70F7-AB8E-2BEABABA1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0834" y="5826033"/>
              <a:ext cx="2886347" cy="28863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C259B-2C53-47A5-8BCE-32E0D8DB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0834" y="8467449"/>
              <a:ext cx="2331166" cy="501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295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Infinity with solid fill">
            <a:extLst>
              <a:ext uri="{FF2B5EF4-FFF2-40B4-BE49-F238E27FC236}">
                <a16:creationId xmlns:a16="http://schemas.microsoft.com/office/drawing/2014/main" id="{B99CBB52-A8B0-CCE8-B226-EC754AF895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4320" y="3085308"/>
            <a:ext cx="5533231" cy="5533231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955A81-8C88-401A-FC2E-413A88EBB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was trained primarily on data prior to September 2021</a:t>
            </a:r>
          </a:p>
          <a:p>
            <a:r>
              <a:rPr lang="en-US" dirty="0"/>
              <a:t>Limited knowledge of events since 2021</a:t>
            </a:r>
          </a:p>
          <a:p>
            <a:r>
              <a:rPr lang="en-US" dirty="0" err="1"/>
              <a:t>ChatGPT</a:t>
            </a:r>
            <a:r>
              <a:rPr lang="en-US" dirty="0"/>
              <a:t> may occasionally generate incorrect information</a:t>
            </a:r>
          </a:p>
          <a:p>
            <a:r>
              <a:rPr lang="en-US" dirty="0"/>
              <a:t>“Trust, but verify”</a:t>
            </a:r>
          </a:p>
          <a:p>
            <a:r>
              <a:rPr lang="en-US" dirty="0"/>
              <a:t>Responsible AI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613068F-5325-7245-1F17-58E1E0F3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Limitations</a:t>
            </a:r>
          </a:p>
        </p:txBody>
      </p:sp>
    </p:spTree>
    <p:extLst>
      <p:ext uri="{BB962C8B-B14F-4D97-AF65-F5344CB8AC3E}">
        <p14:creationId xmlns:p14="http://schemas.microsoft.com/office/powerpoint/2010/main" val="211021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AFEFF-3FD7-2DDF-E15C-9AEE8693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This, Not That with ChatGPT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C093ED-4CC1-5CD0-577B-BD18399EF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 This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31F729-7E3B-22B4-0F14-9856ACB671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240061-69A5-8E16-F751-EE51991305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Not That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32EE51-5DB7-FCC9-24A6-BFB5240307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0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nger Symbol with solid fill">
            <a:extLst>
              <a:ext uri="{FF2B5EF4-FFF2-40B4-BE49-F238E27FC236}">
                <a16:creationId xmlns:a16="http://schemas.microsoft.com/office/drawing/2014/main" id="{61A190F4-5150-F96B-67EA-37D2981FE13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394" y="2516188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675E80-1D26-291B-ABF0-C14F2272CE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Your prompts have an enormous impact on </a:t>
            </a:r>
            <a:r>
              <a:rPr lang="en-US" dirty="0" err="1"/>
              <a:t>ChatGPT’s</a:t>
            </a:r>
            <a:r>
              <a:rPr lang="en-US" dirty="0"/>
              <a:t> response quality </a:t>
            </a:r>
          </a:p>
        </p:txBody>
      </p:sp>
      <p:pic>
        <p:nvPicPr>
          <p:cNvPr id="16" name="Content Placeholder 15" descr="Anger Symbol with solid fill">
            <a:extLst>
              <a:ext uri="{FF2B5EF4-FFF2-40B4-BE49-F238E27FC236}">
                <a16:creationId xmlns:a16="http://schemas.microsoft.com/office/drawing/2014/main" id="{C1219A0A-5AE9-4E15-66AE-6038BEAD85A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394" y="4482306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2BD519-1FDC-78A1-0679-5A165C56B9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You should provide </a:t>
            </a:r>
            <a:r>
              <a:rPr lang="en-US" dirty="0" err="1"/>
              <a:t>ChatGPT</a:t>
            </a:r>
            <a:r>
              <a:rPr lang="en-US" dirty="0"/>
              <a:t> with as much specific context as possible</a:t>
            </a:r>
          </a:p>
        </p:txBody>
      </p:sp>
      <p:pic>
        <p:nvPicPr>
          <p:cNvPr id="18" name="Content Placeholder 17" descr="Anger Symbol with solid fill">
            <a:extLst>
              <a:ext uri="{FF2B5EF4-FFF2-40B4-BE49-F238E27FC236}">
                <a16:creationId xmlns:a16="http://schemas.microsoft.com/office/drawing/2014/main" id="{10862D08-5E0C-DD08-5533-B29F0FD7B6B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394" y="6450806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73B262-C396-E31F-4F63-4B7FBC185B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“Who, what, when, where, why”</a:t>
            </a:r>
          </a:p>
        </p:txBody>
      </p:sp>
      <p:pic>
        <p:nvPicPr>
          <p:cNvPr id="20" name="Content Placeholder 19" descr="Anger Symbol with solid fill">
            <a:extLst>
              <a:ext uri="{FF2B5EF4-FFF2-40B4-BE49-F238E27FC236}">
                <a16:creationId xmlns:a16="http://schemas.microsoft.com/office/drawing/2014/main" id="{65526925-D739-D42F-410E-6D25869515D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394" y="8420894"/>
            <a:ext cx="914400" cy="9144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C03DF2-CBD9-E797-0A42-093CCDC0AD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 API does have limits, but </a:t>
            </a:r>
            <a:r>
              <a:rPr lang="en-US" dirty="0" err="1"/>
              <a:t>OpenAI</a:t>
            </a:r>
            <a:r>
              <a:rPr lang="en-US" dirty="0"/>
              <a:t> recommends resetting session history every 25-30 prompts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07B94-C045-8DF3-0CEE-B1D6DB61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3045867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DB387-649B-27AB-41B9-879BBF77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Anything Now (DAN)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857D5-1527-39DB-96ED-6DCB7FA5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589" y="1999373"/>
            <a:ext cx="13152821" cy="79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7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72400" y="1639957"/>
            <a:ext cx="9692640" cy="7655920"/>
          </a:xfrm>
        </p:spPr>
        <p:txBody>
          <a:bodyPr/>
          <a:lstStyle/>
          <a:p>
            <a:r>
              <a:rPr lang="en-US" dirty="0"/>
              <a:t>Differentiate </a:t>
            </a:r>
            <a:r>
              <a:rPr lang="en-US" dirty="0" err="1"/>
              <a:t>OpenAI</a:t>
            </a:r>
            <a:r>
              <a:rPr lang="en-US" dirty="0"/>
              <a:t>, ChatGPT, and GitHub Copilot</a:t>
            </a:r>
          </a:p>
          <a:p>
            <a:r>
              <a:rPr lang="en-US" dirty="0"/>
              <a:t>Create with ChatGPT</a:t>
            </a:r>
          </a:p>
          <a:p>
            <a:r>
              <a:rPr lang="en-US" dirty="0"/>
              <a:t>Develop with GitHub Copilot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0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610C4-1DD3-8616-1FF1-E45E1F9C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“Never include personal, business, or customer data in a public GPT prompt!”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4A1CA-2CA9-29E7-886C-85EBBB5587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Words to live by</a:t>
            </a:r>
          </a:p>
        </p:txBody>
      </p:sp>
    </p:spTree>
    <p:extLst>
      <p:ext uri="{BB962C8B-B14F-4D97-AF65-F5344CB8AC3E}">
        <p14:creationId xmlns:p14="http://schemas.microsoft.com/office/powerpoint/2010/main" val="2444576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DB387-649B-27AB-41B9-879BBF77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 Plugins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A49D1F-35CF-7394-30D9-F0E8A5133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5" y="2546231"/>
            <a:ext cx="16856389" cy="59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39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772400" y="2305878"/>
            <a:ext cx="9692640" cy="7176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New Bing</a:t>
            </a:r>
          </a:p>
          <a:p>
            <a:pPr marL="0" indent="0">
              <a:buNone/>
            </a:pPr>
            <a:r>
              <a:rPr lang="en-US" dirty="0"/>
              <a:t>ChatGPT</a:t>
            </a:r>
          </a:p>
          <a:p>
            <a:pPr marL="0" indent="0">
              <a:buNone/>
            </a:pPr>
            <a:r>
              <a:rPr lang="en-US" dirty="0"/>
              <a:t>	Sign up</a:t>
            </a:r>
          </a:p>
          <a:p>
            <a:pPr marL="0" indent="0">
              <a:buNone/>
            </a:pPr>
            <a:r>
              <a:rPr lang="en-US" dirty="0"/>
              <a:t>Playground</a:t>
            </a:r>
          </a:p>
          <a:p>
            <a:pPr marL="0" indent="0">
              <a:buNone/>
            </a:pPr>
            <a:r>
              <a:rPr lang="en-US" dirty="0"/>
              <a:t>								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26AF23-E8AD-DA26-E72E-FA4FF44D284B}"/>
              </a:ext>
            </a:extLst>
          </p:cNvPr>
          <p:cNvSpPr/>
          <p:nvPr/>
        </p:nvSpPr>
        <p:spPr>
          <a:xfrm>
            <a:off x="3092196" y="6345327"/>
            <a:ext cx="66717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6909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GitHub Copilot</a:t>
            </a:r>
            <a:endParaRPr lang="en-US" b="1" dirty="0">
              <a:latin typeface="PS TT Commons" panose="02000506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1243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0F542-1DA1-8593-B862-593DF55F2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9840" y="1922317"/>
            <a:ext cx="9763760" cy="7661105"/>
          </a:xfrm>
        </p:spPr>
        <p:txBody>
          <a:bodyPr/>
          <a:lstStyle/>
          <a:p>
            <a:r>
              <a:rPr lang="en-US" dirty="0"/>
              <a:t>AI-powered pair programmer</a:t>
            </a:r>
          </a:p>
          <a:p>
            <a:r>
              <a:rPr lang="en-US" dirty="0"/>
              <a:t>$10 USD/month or $100/year for Individuals plan</a:t>
            </a:r>
          </a:p>
          <a:p>
            <a:pPr lvl="1"/>
            <a:r>
              <a:rPr lang="en-US" dirty="0"/>
              <a:t>You may qualify for free use</a:t>
            </a:r>
          </a:p>
          <a:p>
            <a:r>
              <a:rPr lang="en-US" dirty="0"/>
              <a:t>Gives you recommendations based on your project’s context and style conventions</a:t>
            </a:r>
          </a:p>
          <a:p>
            <a:r>
              <a:rPr lang="en-US" dirty="0"/>
              <a:t>Recommendations based on:</a:t>
            </a:r>
          </a:p>
          <a:p>
            <a:pPr lvl="1"/>
            <a:r>
              <a:rPr lang="en-US" dirty="0"/>
              <a:t>Your live code (function names)</a:t>
            </a:r>
          </a:p>
          <a:p>
            <a:pPr lvl="1"/>
            <a:r>
              <a:rPr lang="en-US" dirty="0"/>
              <a:t>Your code comments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72C6B-A44C-1623-6951-AD26DD534AA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GitHub Copilot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C1876C-46B4-97C6-5C70-C98926AB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17" y="5923128"/>
            <a:ext cx="2847181" cy="255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8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0F542-1DA1-8593-B862-593DF55F2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9840" y="1922317"/>
            <a:ext cx="9763760" cy="7661105"/>
          </a:xfrm>
        </p:spPr>
        <p:txBody>
          <a:bodyPr/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Visual Studio</a:t>
            </a:r>
          </a:p>
          <a:p>
            <a:r>
              <a:rPr lang="en-US" dirty="0"/>
              <a:t>JetBrains IDEs like IntelliJ IDEA</a:t>
            </a:r>
          </a:p>
          <a:p>
            <a:r>
              <a:rPr lang="en-US" dirty="0" err="1"/>
              <a:t>Neovim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72C6B-A44C-1623-6951-AD26DD534AA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GitHub Copilot</a:t>
            </a:r>
            <a:br>
              <a:rPr lang="en-US" dirty="0"/>
            </a:br>
            <a:r>
              <a:rPr lang="en-US" dirty="0"/>
              <a:t>IDE Integrations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9892506-9F76-8AE5-CD03-0013873F0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28" y="6201592"/>
            <a:ext cx="2346960" cy="23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199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27119D-8768-3598-501A-A6F12AA0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GitHub Copilot with VS Code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12BDFBB-3A61-3327-AC50-5FE5DCB80BF7}"/>
              </a:ext>
            </a:extLst>
          </p:cNvPr>
          <p:cNvSpPr/>
          <p:nvPr/>
        </p:nvSpPr>
        <p:spPr>
          <a:xfrm>
            <a:off x="2080421" y="1698024"/>
            <a:ext cx="14127155" cy="8304467"/>
          </a:xfrm>
          <a:prstGeom prst="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61AC1B7-2133-DB58-8A47-DAAE0FC95FFD}"/>
              </a:ext>
            </a:extLst>
          </p:cNvPr>
          <p:cNvSpPr/>
          <p:nvPr/>
        </p:nvSpPr>
        <p:spPr>
          <a:xfrm>
            <a:off x="844115" y="4189364"/>
            <a:ext cx="5176181" cy="3321786"/>
          </a:xfrm>
          <a:custGeom>
            <a:avLst/>
            <a:gdLst>
              <a:gd name="connsiteX0" fmla="*/ 0 w 5176181"/>
              <a:gd name="connsiteY0" fmla="*/ 553642 h 3321786"/>
              <a:gd name="connsiteX1" fmla="*/ 553642 w 5176181"/>
              <a:gd name="connsiteY1" fmla="*/ 0 h 3321786"/>
              <a:gd name="connsiteX2" fmla="*/ 4622539 w 5176181"/>
              <a:gd name="connsiteY2" fmla="*/ 0 h 3321786"/>
              <a:gd name="connsiteX3" fmla="*/ 5176181 w 5176181"/>
              <a:gd name="connsiteY3" fmla="*/ 553642 h 3321786"/>
              <a:gd name="connsiteX4" fmla="*/ 5176181 w 5176181"/>
              <a:gd name="connsiteY4" fmla="*/ 2768144 h 3321786"/>
              <a:gd name="connsiteX5" fmla="*/ 4622539 w 5176181"/>
              <a:gd name="connsiteY5" fmla="*/ 3321786 h 3321786"/>
              <a:gd name="connsiteX6" fmla="*/ 553642 w 5176181"/>
              <a:gd name="connsiteY6" fmla="*/ 3321786 h 3321786"/>
              <a:gd name="connsiteX7" fmla="*/ 0 w 5176181"/>
              <a:gd name="connsiteY7" fmla="*/ 2768144 h 3321786"/>
              <a:gd name="connsiteX8" fmla="*/ 0 w 5176181"/>
              <a:gd name="connsiteY8" fmla="*/ 553642 h 332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6181" h="3321786">
                <a:moveTo>
                  <a:pt x="0" y="553642"/>
                </a:moveTo>
                <a:cubicBezTo>
                  <a:pt x="0" y="247874"/>
                  <a:pt x="247874" y="0"/>
                  <a:pt x="553642" y="0"/>
                </a:cubicBezTo>
                <a:lnTo>
                  <a:pt x="4622539" y="0"/>
                </a:lnTo>
                <a:cubicBezTo>
                  <a:pt x="4928307" y="0"/>
                  <a:pt x="5176181" y="247874"/>
                  <a:pt x="5176181" y="553642"/>
                </a:cubicBezTo>
                <a:lnTo>
                  <a:pt x="5176181" y="2768144"/>
                </a:lnTo>
                <a:cubicBezTo>
                  <a:pt x="5176181" y="3073912"/>
                  <a:pt x="4928307" y="3321786"/>
                  <a:pt x="4622539" y="3321786"/>
                </a:cubicBezTo>
                <a:lnTo>
                  <a:pt x="553642" y="3321786"/>
                </a:lnTo>
                <a:cubicBezTo>
                  <a:pt x="247874" y="3321786"/>
                  <a:pt x="0" y="3073912"/>
                  <a:pt x="0" y="2768144"/>
                </a:cubicBezTo>
                <a:lnTo>
                  <a:pt x="0" y="55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4086" tIns="364086" rIns="364086" bIns="364086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300" kern="1200" dirty="0"/>
              <a:t>Sign up for GitHub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8C3BF98-76ED-5749-2B6C-EEC3612884AE}"/>
              </a:ext>
            </a:extLst>
          </p:cNvPr>
          <p:cNvSpPr/>
          <p:nvPr/>
        </p:nvSpPr>
        <p:spPr>
          <a:xfrm>
            <a:off x="6555908" y="4189364"/>
            <a:ext cx="5176181" cy="3321786"/>
          </a:xfrm>
          <a:custGeom>
            <a:avLst/>
            <a:gdLst>
              <a:gd name="connsiteX0" fmla="*/ 0 w 5176181"/>
              <a:gd name="connsiteY0" fmla="*/ 553642 h 3321786"/>
              <a:gd name="connsiteX1" fmla="*/ 553642 w 5176181"/>
              <a:gd name="connsiteY1" fmla="*/ 0 h 3321786"/>
              <a:gd name="connsiteX2" fmla="*/ 4622539 w 5176181"/>
              <a:gd name="connsiteY2" fmla="*/ 0 h 3321786"/>
              <a:gd name="connsiteX3" fmla="*/ 5176181 w 5176181"/>
              <a:gd name="connsiteY3" fmla="*/ 553642 h 3321786"/>
              <a:gd name="connsiteX4" fmla="*/ 5176181 w 5176181"/>
              <a:gd name="connsiteY4" fmla="*/ 2768144 h 3321786"/>
              <a:gd name="connsiteX5" fmla="*/ 4622539 w 5176181"/>
              <a:gd name="connsiteY5" fmla="*/ 3321786 h 3321786"/>
              <a:gd name="connsiteX6" fmla="*/ 553642 w 5176181"/>
              <a:gd name="connsiteY6" fmla="*/ 3321786 h 3321786"/>
              <a:gd name="connsiteX7" fmla="*/ 0 w 5176181"/>
              <a:gd name="connsiteY7" fmla="*/ 2768144 h 3321786"/>
              <a:gd name="connsiteX8" fmla="*/ 0 w 5176181"/>
              <a:gd name="connsiteY8" fmla="*/ 553642 h 332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6181" h="3321786">
                <a:moveTo>
                  <a:pt x="0" y="553642"/>
                </a:moveTo>
                <a:cubicBezTo>
                  <a:pt x="0" y="247874"/>
                  <a:pt x="247874" y="0"/>
                  <a:pt x="553642" y="0"/>
                </a:cubicBezTo>
                <a:lnTo>
                  <a:pt x="4622539" y="0"/>
                </a:lnTo>
                <a:cubicBezTo>
                  <a:pt x="4928307" y="0"/>
                  <a:pt x="5176181" y="247874"/>
                  <a:pt x="5176181" y="553642"/>
                </a:cubicBezTo>
                <a:lnTo>
                  <a:pt x="5176181" y="2768144"/>
                </a:lnTo>
                <a:cubicBezTo>
                  <a:pt x="5176181" y="3073912"/>
                  <a:pt x="4928307" y="3321786"/>
                  <a:pt x="4622539" y="3321786"/>
                </a:cubicBezTo>
                <a:lnTo>
                  <a:pt x="553642" y="3321786"/>
                </a:lnTo>
                <a:cubicBezTo>
                  <a:pt x="247874" y="3321786"/>
                  <a:pt x="0" y="3073912"/>
                  <a:pt x="0" y="2768144"/>
                </a:cubicBezTo>
                <a:lnTo>
                  <a:pt x="0" y="55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4086" tIns="364086" rIns="364086" bIns="364086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300" kern="1200" dirty="0"/>
              <a:t>Sign up for GitHub Copilot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90CC3CC-1189-FEAD-47DA-2944A3ABF2C5}"/>
              </a:ext>
            </a:extLst>
          </p:cNvPr>
          <p:cNvSpPr/>
          <p:nvPr/>
        </p:nvSpPr>
        <p:spPr>
          <a:xfrm>
            <a:off x="12267701" y="4189364"/>
            <a:ext cx="5176181" cy="3321786"/>
          </a:xfrm>
          <a:custGeom>
            <a:avLst/>
            <a:gdLst>
              <a:gd name="connsiteX0" fmla="*/ 0 w 5176181"/>
              <a:gd name="connsiteY0" fmla="*/ 553642 h 3321786"/>
              <a:gd name="connsiteX1" fmla="*/ 553642 w 5176181"/>
              <a:gd name="connsiteY1" fmla="*/ 0 h 3321786"/>
              <a:gd name="connsiteX2" fmla="*/ 4622539 w 5176181"/>
              <a:gd name="connsiteY2" fmla="*/ 0 h 3321786"/>
              <a:gd name="connsiteX3" fmla="*/ 5176181 w 5176181"/>
              <a:gd name="connsiteY3" fmla="*/ 553642 h 3321786"/>
              <a:gd name="connsiteX4" fmla="*/ 5176181 w 5176181"/>
              <a:gd name="connsiteY4" fmla="*/ 2768144 h 3321786"/>
              <a:gd name="connsiteX5" fmla="*/ 4622539 w 5176181"/>
              <a:gd name="connsiteY5" fmla="*/ 3321786 h 3321786"/>
              <a:gd name="connsiteX6" fmla="*/ 553642 w 5176181"/>
              <a:gd name="connsiteY6" fmla="*/ 3321786 h 3321786"/>
              <a:gd name="connsiteX7" fmla="*/ 0 w 5176181"/>
              <a:gd name="connsiteY7" fmla="*/ 2768144 h 3321786"/>
              <a:gd name="connsiteX8" fmla="*/ 0 w 5176181"/>
              <a:gd name="connsiteY8" fmla="*/ 553642 h 332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6181" h="3321786">
                <a:moveTo>
                  <a:pt x="0" y="553642"/>
                </a:moveTo>
                <a:cubicBezTo>
                  <a:pt x="0" y="247874"/>
                  <a:pt x="247874" y="0"/>
                  <a:pt x="553642" y="0"/>
                </a:cubicBezTo>
                <a:lnTo>
                  <a:pt x="4622539" y="0"/>
                </a:lnTo>
                <a:cubicBezTo>
                  <a:pt x="4928307" y="0"/>
                  <a:pt x="5176181" y="247874"/>
                  <a:pt x="5176181" y="553642"/>
                </a:cubicBezTo>
                <a:lnTo>
                  <a:pt x="5176181" y="2768144"/>
                </a:lnTo>
                <a:cubicBezTo>
                  <a:pt x="5176181" y="3073912"/>
                  <a:pt x="4928307" y="3321786"/>
                  <a:pt x="4622539" y="3321786"/>
                </a:cubicBezTo>
                <a:lnTo>
                  <a:pt x="553642" y="3321786"/>
                </a:lnTo>
                <a:cubicBezTo>
                  <a:pt x="247874" y="3321786"/>
                  <a:pt x="0" y="3073912"/>
                  <a:pt x="0" y="2768144"/>
                </a:cubicBezTo>
                <a:lnTo>
                  <a:pt x="0" y="55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4086" tIns="364086" rIns="364086" bIns="364086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300" kern="1200" dirty="0"/>
              <a:t>Install GitHub Copilot extension</a:t>
            </a:r>
          </a:p>
        </p:txBody>
      </p:sp>
    </p:spTree>
    <p:extLst>
      <p:ext uri="{BB962C8B-B14F-4D97-AF65-F5344CB8AC3E}">
        <p14:creationId xmlns:p14="http://schemas.microsoft.com/office/powerpoint/2010/main" val="112273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685616-DC53-4046-EC9F-CA8A8D8F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Copilot X – Latest Announcement</a:t>
            </a:r>
          </a:p>
        </p:txBody>
      </p:sp>
      <p:pic>
        <p:nvPicPr>
          <p:cNvPr id="20" name="Content Placeholder 19" descr="Alien Face outline">
            <a:extLst>
              <a:ext uri="{FF2B5EF4-FFF2-40B4-BE49-F238E27FC236}">
                <a16:creationId xmlns:a16="http://schemas.microsoft.com/office/drawing/2014/main" id="{0FB3F6E3-E86F-5977-35E5-2AB4B068460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5119" y="2516188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F0C96E-B8A2-811A-7C9A-831659AE9E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GPT-4 model by default</a:t>
            </a:r>
          </a:p>
        </p:txBody>
      </p:sp>
      <p:pic>
        <p:nvPicPr>
          <p:cNvPr id="22" name="Content Placeholder 21" descr="Alien Face outline">
            <a:extLst>
              <a:ext uri="{FF2B5EF4-FFF2-40B4-BE49-F238E27FC236}">
                <a16:creationId xmlns:a16="http://schemas.microsoft.com/office/drawing/2014/main" id="{18852A09-08DC-D53E-080C-85A4F9D5169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5119" y="4482306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05F108-0709-30CE-8555-F6899CF3D2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Copilot for Pull Requests</a:t>
            </a:r>
          </a:p>
        </p:txBody>
      </p:sp>
      <p:pic>
        <p:nvPicPr>
          <p:cNvPr id="24" name="Content Placeholder 23" descr="Alien Face outline">
            <a:extLst>
              <a:ext uri="{FF2B5EF4-FFF2-40B4-BE49-F238E27FC236}">
                <a16:creationId xmlns:a16="http://schemas.microsoft.com/office/drawing/2014/main" id="{95F418D3-9FD7-D916-EB9B-5F43D320C88A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5119" y="6450806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9DFF32-FC6C-57E2-26AF-8E1D3CF32F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AI-generated GitHub Q&amp;A</a:t>
            </a:r>
          </a:p>
        </p:txBody>
      </p:sp>
      <p:pic>
        <p:nvPicPr>
          <p:cNvPr id="26" name="Content Placeholder 25" descr="Alien Face outline">
            <a:extLst>
              <a:ext uri="{FF2B5EF4-FFF2-40B4-BE49-F238E27FC236}">
                <a16:creationId xmlns:a16="http://schemas.microsoft.com/office/drawing/2014/main" id="{E3656F66-F68A-3E1B-4252-BDEC6605330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5119" y="8420894"/>
            <a:ext cx="914400" cy="9144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358C02-8184-8E17-12BF-771E9F4345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Copilot for CLI</a:t>
            </a:r>
          </a:p>
        </p:txBody>
      </p:sp>
    </p:spTree>
    <p:extLst>
      <p:ext uri="{BB962C8B-B14F-4D97-AF65-F5344CB8AC3E}">
        <p14:creationId xmlns:p14="http://schemas.microsoft.com/office/powerpoint/2010/main" val="2387239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772400" y="2305878"/>
            <a:ext cx="9692640" cy="7176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GitHub Copilot</a:t>
            </a:r>
          </a:p>
          <a:p>
            <a:pPr marL="0" indent="0">
              <a:buNone/>
            </a:pPr>
            <a:r>
              <a:rPr lang="en-US" dirty="0"/>
              <a:t>								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26AF23-E8AD-DA26-E72E-FA4FF44D284B}"/>
              </a:ext>
            </a:extLst>
          </p:cNvPr>
          <p:cNvSpPr/>
          <p:nvPr/>
        </p:nvSpPr>
        <p:spPr>
          <a:xfrm>
            <a:off x="2971169" y="6345327"/>
            <a:ext cx="90922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2603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82DF-0AEC-48FF-8AB4-4D265463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Curiosities?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3755D-DEBD-49C0-9556-0FE6DAE60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5513" y="2144286"/>
            <a:ext cx="7056974" cy="59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3222608" y="4212476"/>
            <a:ext cx="1184279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</a:t>
            </a:r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aiclass</a:t>
            </a:r>
            <a:endParaRPr lang="en-US" sz="115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We’re on the front end of this technology – get on board now to “future-proof” your career</a:t>
            </a:r>
          </a:p>
          <a:p>
            <a:r>
              <a:rPr lang="en-US" dirty="0"/>
              <a:t>Prompt engineering is already a viable and lucrative career path</a:t>
            </a:r>
          </a:p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>
                <a:solidFill>
                  <a:srgbClr val="0070C0"/>
                </a:solidFill>
              </a:rPr>
              <a:t>timw.info/</a:t>
            </a:r>
            <a:r>
              <a:rPr lang="en-US" dirty="0" err="1">
                <a:solidFill>
                  <a:srgbClr val="0070C0"/>
                </a:solidFill>
              </a:rPr>
              <a:t>aiclass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rgbClr val="0070C0"/>
                </a:solidFill>
              </a:rPr>
              <a:t>timw.info/li</a:t>
            </a:r>
          </a:p>
          <a:p>
            <a:r>
              <a:rPr lang="en-US" dirty="0"/>
              <a:t>Web: </a:t>
            </a:r>
            <a:r>
              <a:rPr lang="en-US" dirty="0">
                <a:solidFill>
                  <a:srgbClr val="0070C0"/>
                </a:solidFill>
              </a:rPr>
              <a:t>timw.info</a:t>
            </a: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OpenAI</a:t>
            </a:r>
            <a:r>
              <a:rPr lang="en-US" dirty="0"/>
              <a:t>, </a:t>
            </a:r>
            <a:r>
              <a:rPr lang="en-US" dirty="0" err="1"/>
              <a:t>ChatGPT</a:t>
            </a:r>
            <a:r>
              <a:rPr lang="en-US" dirty="0"/>
              <a:t>, and</a:t>
            </a:r>
            <a:br>
              <a:rPr lang="en-US" dirty="0"/>
            </a:br>
            <a:r>
              <a:rPr lang="en-US" dirty="0"/>
              <a:t>GitHub Copilot</a:t>
            </a:r>
            <a:endParaRPr lang="en-US" b="1" dirty="0">
              <a:latin typeface="PS TT Commons" panose="02000506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962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4DBD3-2782-507A-7240-58D89C00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DDEF3-FEA8-3C49-D5A5-10EC2D9E48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OpenAI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is a research organization that aims to create safe and beneficial AI for humanity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1DB8EA-34D7-D338-9B3C-6048A9763F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ChatGPT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is a large language model (LLM) that understands and generates natural language text</a:t>
            </a:r>
          </a:p>
        </p:txBody>
      </p:sp>
    </p:spTree>
    <p:extLst>
      <p:ext uri="{BB962C8B-B14F-4D97-AF65-F5344CB8AC3E}">
        <p14:creationId xmlns:p14="http://schemas.microsoft.com/office/powerpoint/2010/main" val="293219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4DBD3-2782-507A-7240-58D89C00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DDEF3-FEA8-3C49-D5A5-10EC2D9E48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GitHub Copilot is an AI-powered pair programmer that suggests code snippets based on the context of your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1DB8EA-34D7-D338-9B3C-6048A9763F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Azure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OpenAI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is  a cloud-based platform that offers access to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OpenAI's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cutting-edge language models and AI capabilities</a:t>
            </a:r>
          </a:p>
        </p:txBody>
      </p:sp>
    </p:spTree>
    <p:extLst>
      <p:ext uri="{BB962C8B-B14F-4D97-AF65-F5344CB8AC3E}">
        <p14:creationId xmlns:p14="http://schemas.microsoft.com/office/powerpoint/2010/main" val="311315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C94BF4-55BB-20F8-E44D-EBB95CF0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Generative/Predictive Model Training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32142B-4FC1-0C35-C3B8-DD58D46E4605}"/>
              </a:ext>
            </a:extLst>
          </p:cNvPr>
          <p:cNvSpPr/>
          <p:nvPr/>
        </p:nvSpPr>
        <p:spPr>
          <a:xfrm>
            <a:off x="785190" y="5143500"/>
            <a:ext cx="4581940" cy="2191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engineered-data (training)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0F6D8C-3EA3-A39A-6290-DDE869A3F6AC}"/>
              </a:ext>
            </a:extLst>
          </p:cNvPr>
          <p:cNvSpPr/>
          <p:nvPr/>
        </p:nvSpPr>
        <p:spPr>
          <a:xfrm>
            <a:off x="11708296" y="5585052"/>
            <a:ext cx="5635487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Statistical algorithm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6A8890-1DC9-2818-DBB4-708DB4339FFD}"/>
              </a:ext>
            </a:extLst>
          </p:cNvPr>
          <p:cNvSpPr/>
          <p:nvPr/>
        </p:nvSpPr>
        <p:spPr>
          <a:xfrm>
            <a:off x="11708296" y="7046104"/>
            <a:ext cx="5635487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Statistical algorithm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D12029-E296-6BA5-CE80-3DEA42984BA8}"/>
              </a:ext>
            </a:extLst>
          </p:cNvPr>
          <p:cNvSpPr/>
          <p:nvPr/>
        </p:nvSpPr>
        <p:spPr>
          <a:xfrm>
            <a:off x="11708296" y="8551143"/>
            <a:ext cx="5635487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Statistical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D90EB8-82BC-3E91-3BFD-F196AF49440C}"/>
              </a:ext>
            </a:extLst>
          </p:cNvPr>
          <p:cNvSpPr/>
          <p:nvPr/>
        </p:nvSpPr>
        <p:spPr>
          <a:xfrm>
            <a:off x="785190" y="7707796"/>
            <a:ext cx="4581940" cy="2191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engineered-data (test)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B56DAE-03F4-EE13-86F1-DB59DBE9DFCC}"/>
              </a:ext>
            </a:extLst>
          </p:cNvPr>
          <p:cNvSpPr/>
          <p:nvPr/>
        </p:nvSpPr>
        <p:spPr>
          <a:xfrm>
            <a:off x="6361043" y="8117019"/>
            <a:ext cx="4581940" cy="13731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Big compute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37E2B266-E73B-0867-D6F9-4E3F58D7B4E0}"/>
              </a:ext>
            </a:extLst>
          </p:cNvPr>
          <p:cNvSpPr/>
          <p:nvPr/>
        </p:nvSpPr>
        <p:spPr>
          <a:xfrm>
            <a:off x="5995780" y="2417480"/>
            <a:ext cx="5312466" cy="256426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Suggestion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ABCA82BE-96DC-0376-35AA-EAA68D823311}"/>
              </a:ext>
            </a:extLst>
          </p:cNvPr>
          <p:cNvSpPr/>
          <p:nvPr/>
        </p:nvSpPr>
        <p:spPr>
          <a:xfrm>
            <a:off x="11887200" y="2356340"/>
            <a:ext cx="5456583" cy="188766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New input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DCB147-B23E-2147-F08A-62D3C6ED3C7F}"/>
              </a:ext>
            </a:extLst>
          </p:cNvPr>
          <p:cNvSpPr/>
          <p:nvPr/>
        </p:nvSpPr>
        <p:spPr>
          <a:xfrm>
            <a:off x="6334305" y="5862818"/>
            <a:ext cx="4581940" cy="13731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Pattern ID</a:t>
            </a:r>
          </a:p>
        </p:txBody>
      </p:sp>
    </p:spTree>
    <p:extLst>
      <p:ext uri="{BB962C8B-B14F-4D97-AF65-F5344CB8AC3E}">
        <p14:creationId xmlns:p14="http://schemas.microsoft.com/office/powerpoint/2010/main" val="211325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OpenAI</a:t>
            </a:r>
            <a:r>
              <a:rPr lang="en-US" dirty="0"/>
              <a:t> and </a:t>
            </a:r>
            <a:r>
              <a:rPr lang="en-US" dirty="0" err="1"/>
              <a:t>ChatGPT</a:t>
            </a:r>
            <a:endParaRPr lang="en-US" b="1" dirty="0">
              <a:latin typeface="PS TT Commons" panose="02000506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273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EC5CCD-B310-C6A2-49B2-A8CDD111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OpenAI</a:t>
            </a:r>
            <a:r>
              <a:rPr lang="en-US" dirty="0"/>
              <a:t> Models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FDC6971-02AE-CA6E-E72F-F3A9232F14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760793"/>
              </p:ext>
            </p:extLst>
          </p:nvPr>
        </p:nvGraphicFramePr>
        <p:xfrm>
          <a:off x="3048000" y="1890869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311510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26743</TotalTime>
  <Words>618</Words>
  <Application>Microsoft Office PowerPoint</Application>
  <PresentationFormat>Custom</PresentationFormat>
  <Paragraphs>125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7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Session Materials</vt:lpstr>
      <vt:lpstr>Introducing OpenAI, ChatGPT, and GitHub Copilot</vt:lpstr>
      <vt:lpstr>Preliminary Terminology</vt:lpstr>
      <vt:lpstr>Preliminary Terminology</vt:lpstr>
      <vt:lpstr>Generative/Predictive Model Training</vt:lpstr>
      <vt:lpstr>Introducing OpenAI and ChatGPT</vt:lpstr>
      <vt:lpstr>The OpenAI Models</vt:lpstr>
      <vt:lpstr>PowerPoint Presentation</vt:lpstr>
      <vt:lpstr>ChatGPT Integrations</vt:lpstr>
      <vt:lpstr>The New Bing</vt:lpstr>
      <vt:lpstr>Azure OpenAI Service</vt:lpstr>
      <vt:lpstr>Get Started with ChatGPT</vt:lpstr>
      <vt:lpstr>PowerPoint Presentation</vt:lpstr>
      <vt:lpstr>ChatGPT Limitations</vt:lpstr>
      <vt:lpstr>Do This, Not That with ChatGPT</vt:lpstr>
      <vt:lpstr>Prompt Engineering</vt:lpstr>
      <vt:lpstr>Do Anything Now (DAN)</vt:lpstr>
      <vt:lpstr>“Never include personal, business, or customer data in a public GPT prompt!”</vt:lpstr>
      <vt:lpstr>ChatGPT Plugins</vt:lpstr>
      <vt:lpstr>PowerPoint Presentation</vt:lpstr>
      <vt:lpstr>Get Started with GitHub Copilot</vt:lpstr>
      <vt:lpstr>PowerPoint Presentation</vt:lpstr>
      <vt:lpstr>PowerPoint Presentation</vt:lpstr>
      <vt:lpstr>Integrate GitHub Copilot with VS Code</vt:lpstr>
      <vt:lpstr>GitHub Copilot X – Latest Announcement</vt:lpstr>
      <vt:lpstr>PowerPoint Presentation</vt:lpstr>
      <vt:lpstr>Questions? Comments? Curiosities?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1167</cp:revision>
  <cp:lastPrinted>2021-01-14T21:20:43Z</cp:lastPrinted>
  <dcterms:created xsi:type="dcterms:W3CDTF">2020-12-18T20:24:02Z</dcterms:created>
  <dcterms:modified xsi:type="dcterms:W3CDTF">2023-04-29T13:28:38Z</dcterms:modified>
</cp:coreProperties>
</file>